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4"/>
  </p:sldMasterIdLst>
  <p:notesMasterIdLst>
    <p:notesMasterId r:id="rId22"/>
  </p:notesMasterIdLst>
  <p:sldIdLst>
    <p:sldId id="257" r:id="rId5"/>
    <p:sldId id="355" r:id="rId6"/>
    <p:sldId id="340" r:id="rId7"/>
    <p:sldId id="363" r:id="rId8"/>
    <p:sldId id="364" r:id="rId9"/>
    <p:sldId id="335" r:id="rId10"/>
    <p:sldId id="347" r:id="rId11"/>
    <p:sldId id="348" r:id="rId12"/>
    <p:sldId id="349" r:id="rId13"/>
    <p:sldId id="339" r:id="rId14"/>
    <p:sldId id="359" r:id="rId15"/>
    <p:sldId id="341" r:id="rId16"/>
    <p:sldId id="365" r:id="rId17"/>
    <p:sldId id="360" r:id="rId18"/>
    <p:sldId id="362" r:id="rId19"/>
    <p:sldId id="361" r:id="rId20"/>
    <p:sldId id="338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B5FF2ED-5567-445A-B3E0-3393544B04A6}" v="675" dt="2022-05-11T04:00:20.33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01" autoAdjust="0"/>
    <p:restoredTop sz="94014" autoAdjust="0"/>
  </p:normalViewPr>
  <p:slideViewPr>
    <p:cSldViewPr snapToGrid="0">
      <p:cViewPr varScale="1">
        <p:scale>
          <a:sx n="102" d="100"/>
          <a:sy n="102" d="100"/>
        </p:scale>
        <p:origin x="200" y="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P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66E1FD-E7A0-497B-BBC0-740BAAC97C64}" type="datetimeFigureOut">
              <a:rPr lang="en-PH" smtClean="0"/>
              <a:t>11/15/24</a:t>
            </a:fld>
            <a:endParaRPr lang="en-P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P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90CCE9-4AAE-4E1F-85AD-521A406D652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5598555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3388403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10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19698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11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097576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12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1755127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13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802482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14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1269025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15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798543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16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2377418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17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5317731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2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1284118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3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540561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4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1796281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5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014349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6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4826588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Example of unsupervised learning:</a:t>
            </a: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Cluster books into different categories on the basis of the title and other book information but not by knowing its actual category</a:t>
            </a:r>
          </a:p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7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0891829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8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3979430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Have you asked yourself the question, why do people organize?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Lets go to the psychology of organizing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harter"/>
              </a:rPr>
              <a:t>This predictability applies within the context of our homes, manifesting through the concept of organization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0CCE9-4AAE-4E1F-85AD-521A406D6524}" type="slidenum">
              <a:rPr lang="en-PH" smtClean="0"/>
              <a:t>9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1565857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11/15/24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4649036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11/15/24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6842585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11/15/24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7022265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11/15/24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0509377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11/15/24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8025875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11/15/24</a:t>
            </a:fld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1112668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11/15/24</a:t>
            </a:fld>
            <a:endParaRPr lang="en-P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6789285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11/15/24</a:t>
            </a:fld>
            <a:endParaRPr lang="en-P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576179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11/15/24</a:t>
            </a:fld>
            <a:endParaRPr lang="en-P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9761083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11/15/24</a:t>
            </a:fld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016701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F0B81-6BD8-4C65-9459-815598C5F1F4}" type="datetimeFigureOut">
              <a:rPr lang="en-PH" smtClean="0"/>
              <a:t>11/15/24</a:t>
            </a:fld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642162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CF0B81-6BD8-4C65-9459-815598C5F1F4}" type="datetimeFigureOut">
              <a:rPr lang="en-PH" smtClean="0"/>
              <a:t>11/15/24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E55236-52B9-4157-99EF-C477DAF2F55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9427852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image" Target="../media/image1.jpg"/><Relationship Id="rId7" Type="http://schemas.openxmlformats.org/officeDocument/2006/relationships/image" Target="../media/image16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19.gif"/><Relationship Id="rId4" Type="http://schemas.openxmlformats.org/officeDocument/2006/relationships/image" Target="../media/image13.jpeg"/><Relationship Id="rId9" Type="http://schemas.openxmlformats.org/officeDocument/2006/relationships/image" Target="../media/image18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g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PH" sz="5000" b="1" dirty="0"/>
              <a:t>Unsupervised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232827-4F60-4C85-BA9F-CAC18540AC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27506"/>
            <a:ext cx="9144000" cy="1655762"/>
          </a:xfrm>
        </p:spPr>
        <p:txBody>
          <a:bodyPr>
            <a:normAutofit fontScale="92500" lnSpcReduction="20000"/>
          </a:bodyPr>
          <a:lstStyle/>
          <a:p>
            <a:pPr algn="l"/>
            <a:endParaRPr lang="en-PH" sz="2000" dirty="0"/>
          </a:p>
          <a:p>
            <a:pPr algn="l"/>
            <a:r>
              <a:rPr lang="en-PH" sz="2000" b="1" dirty="0"/>
              <a:t>Presented by:</a:t>
            </a:r>
          </a:p>
          <a:p>
            <a:pPr algn="l"/>
            <a:r>
              <a:rPr lang="en-PH" sz="2000" dirty="0"/>
              <a:t>Elizer Ponio Jr.</a:t>
            </a:r>
          </a:p>
          <a:p>
            <a:pPr algn="l"/>
            <a:r>
              <a:rPr lang="en-PH" sz="2000" dirty="0"/>
              <a:t>Department of Computer Science</a:t>
            </a:r>
          </a:p>
          <a:p>
            <a:pPr algn="l"/>
            <a:r>
              <a:rPr lang="en-PH" sz="2000" dirty="0"/>
              <a:t>College of Computing and Information Technologies</a:t>
            </a:r>
          </a:p>
          <a:p>
            <a:pPr algn="l"/>
            <a:endParaRPr lang="en-PH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CCADMACL</a:t>
            </a:r>
            <a:endParaRPr lang="en-PH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50170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Unlabeled Data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CCADMACL</a:t>
            </a:r>
            <a:endParaRPr lang="en-P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F9485F-C625-D460-7E07-9008D5C72C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9891" y="1612799"/>
            <a:ext cx="6732216" cy="416555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36A0FA5-B10D-D84B-64A6-30CB17E6C51B}"/>
              </a:ext>
            </a:extLst>
          </p:cNvPr>
          <p:cNvSpPr txBox="1"/>
          <p:nvPr/>
        </p:nvSpPr>
        <p:spPr>
          <a:xfrm>
            <a:off x="3433243" y="3486060"/>
            <a:ext cx="522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???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042FB7-E669-C9ED-7F7D-D2D02CE433F0}"/>
              </a:ext>
            </a:extLst>
          </p:cNvPr>
          <p:cNvSpPr txBox="1"/>
          <p:nvPr/>
        </p:nvSpPr>
        <p:spPr>
          <a:xfrm>
            <a:off x="5811919" y="3429000"/>
            <a:ext cx="557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???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FC8518A-5368-0BB8-B8FF-A5BA4365122C}"/>
              </a:ext>
            </a:extLst>
          </p:cNvPr>
          <p:cNvSpPr txBox="1"/>
          <p:nvPr/>
        </p:nvSpPr>
        <p:spPr>
          <a:xfrm>
            <a:off x="8225712" y="3613666"/>
            <a:ext cx="522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???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A4E5692-F7F5-5646-0636-D8DAD019E402}"/>
              </a:ext>
            </a:extLst>
          </p:cNvPr>
          <p:cNvSpPr txBox="1"/>
          <p:nvPr/>
        </p:nvSpPr>
        <p:spPr>
          <a:xfrm>
            <a:off x="3433243" y="5641129"/>
            <a:ext cx="557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???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39A47C8-0473-E58F-FE6F-8D78D593A73B}"/>
              </a:ext>
            </a:extLst>
          </p:cNvPr>
          <p:cNvSpPr txBox="1"/>
          <p:nvPr/>
        </p:nvSpPr>
        <p:spPr>
          <a:xfrm>
            <a:off x="5922727" y="5687317"/>
            <a:ext cx="557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???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8DCF5B4-A5C5-F5BE-8FE5-37349D47DCCF}"/>
              </a:ext>
            </a:extLst>
          </p:cNvPr>
          <p:cNvSpPr txBox="1"/>
          <p:nvPr/>
        </p:nvSpPr>
        <p:spPr>
          <a:xfrm>
            <a:off x="8225712" y="5750312"/>
            <a:ext cx="522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???</a:t>
            </a:r>
          </a:p>
        </p:txBody>
      </p:sp>
    </p:spTree>
    <p:extLst>
      <p:ext uri="{BB962C8B-B14F-4D97-AF65-F5344CB8AC3E}">
        <p14:creationId xmlns:p14="http://schemas.microsoft.com/office/powerpoint/2010/main" val="1424515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4" grpId="0"/>
      <p:bldP spid="16" grpId="0"/>
      <p:bldP spid="17" grpId="0"/>
      <p:bldP spid="1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CCADMACL</a:t>
            </a:r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FC0FD6B-4817-4999-6E57-104507E162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66134"/>
            <a:ext cx="9144000" cy="1734593"/>
          </a:xfrm>
        </p:spPr>
        <p:txBody>
          <a:bodyPr>
            <a:noAutofit/>
          </a:bodyPr>
          <a:lstStyle/>
          <a:p>
            <a:r>
              <a:rPr lang="en-PH" sz="5000" b="1" dirty="0"/>
              <a:t>If the data is not labeled, how is the model learning?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F270146-9629-393A-34D8-EB1620FF27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0104" y="3266831"/>
            <a:ext cx="2131792" cy="2525035"/>
          </a:xfrm>
          <a:prstGeom prst="rect">
            <a:avLst/>
          </a:prstGeom>
        </p:spPr>
      </p:pic>
      <p:pic>
        <p:nvPicPr>
          <p:cNvPr id="9" name="Graphic 8" descr="Thought bubble with solid fill">
            <a:extLst>
              <a:ext uri="{FF2B5EF4-FFF2-40B4-BE49-F238E27FC236}">
                <a16:creationId xmlns:a16="http://schemas.microsoft.com/office/drawing/2014/main" id="{E75DA330-C953-B756-1CD2-9A7201380C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739548" y="2597277"/>
            <a:ext cx="2131791" cy="213179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D5CEDC9-BC61-15E9-5CB1-E228503AB2EC}"/>
              </a:ext>
            </a:extLst>
          </p:cNvPr>
          <p:cNvSpPr txBox="1"/>
          <p:nvPr/>
        </p:nvSpPr>
        <p:spPr>
          <a:xfrm>
            <a:off x="7404679" y="3201507"/>
            <a:ext cx="8015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????</a:t>
            </a:r>
          </a:p>
        </p:txBody>
      </p:sp>
    </p:spTree>
    <p:extLst>
      <p:ext uri="{BB962C8B-B14F-4D97-AF65-F5344CB8AC3E}">
        <p14:creationId xmlns:p14="http://schemas.microsoft.com/office/powerpoint/2010/main" val="15515154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CCADMACL</a:t>
            </a:r>
            <a:endParaRPr lang="en-PH" dirty="0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0AE52B90-A6E1-B6FB-7FB4-25A2B0472E60}"/>
              </a:ext>
            </a:extLst>
          </p:cNvPr>
          <p:cNvGrpSpPr/>
          <p:nvPr/>
        </p:nvGrpSpPr>
        <p:grpSpPr>
          <a:xfrm>
            <a:off x="707195" y="225680"/>
            <a:ext cx="1141842" cy="5823264"/>
            <a:chOff x="707195" y="225680"/>
            <a:chExt cx="1141842" cy="582326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3E7B209-EBF1-312E-FD48-9038740032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0830" y="1384857"/>
              <a:ext cx="1039417" cy="1002946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46ECE33-E27E-376C-8882-00D0F78BBE9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5699" y="2542714"/>
              <a:ext cx="976574" cy="99417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75D5BEBC-CB7B-B9F0-6585-A19743B2FBF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195" y="3597013"/>
              <a:ext cx="1141842" cy="1141842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70922DEE-6C7A-33D8-DE1B-81F4F4B293F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1017" y="4822399"/>
              <a:ext cx="999041" cy="1226545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DAFDC6A-FF0D-1239-FA43-CF37CA35ACA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0831" y="225680"/>
              <a:ext cx="996895" cy="936737"/>
            </a:xfrm>
            <a:prstGeom prst="rect">
              <a:avLst/>
            </a:prstGeom>
          </p:spPr>
        </p:pic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F2145424-C1A7-BF51-2432-956B94DBC9B6}"/>
              </a:ext>
            </a:extLst>
          </p:cNvPr>
          <p:cNvGrpSpPr/>
          <p:nvPr/>
        </p:nvGrpSpPr>
        <p:grpSpPr>
          <a:xfrm>
            <a:off x="1753706" y="2215102"/>
            <a:ext cx="2788534" cy="1465574"/>
            <a:chOff x="1753706" y="2215102"/>
            <a:chExt cx="2788534" cy="1465574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05718F9C-8029-6879-9499-F102BB8CF9A3}"/>
                </a:ext>
              </a:extLst>
            </p:cNvPr>
            <p:cNvGrpSpPr/>
            <p:nvPr/>
          </p:nvGrpSpPr>
          <p:grpSpPr>
            <a:xfrm>
              <a:off x="3202805" y="2215102"/>
              <a:ext cx="1339435" cy="1465574"/>
              <a:chOff x="9012581" y="2118129"/>
              <a:chExt cx="1339435" cy="1465574"/>
            </a:xfrm>
          </p:grpSpPr>
          <p:pic>
            <p:nvPicPr>
              <p:cNvPr id="38" name="Picture 37" descr="Icon&#10;&#10;Description automatically generated">
                <a:extLst>
                  <a:ext uri="{FF2B5EF4-FFF2-40B4-BE49-F238E27FC236}">
                    <a16:creationId xmlns:a16="http://schemas.microsoft.com/office/drawing/2014/main" id="{6C68D360-A9EA-B69D-8AF6-7189267A00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012581" y="2118129"/>
                <a:ext cx="1339435" cy="1029483"/>
              </a:xfrm>
              <a:prstGeom prst="rect">
                <a:avLst/>
              </a:prstGeom>
            </p:spPr>
          </p:pic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841B163-701D-2B92-B614-2D4571C303C2}"/>
                  </a:ext>
                </a:extLst>
              </p:cNvPr>
              <p:cNvSpPr txBox="1"/>
              <p:nvPr/>
            </p:nvSpPr>
            <p:spPr>
              <a:xfrm>
                <a:off x="9273606" y="3214371"/>
                <a:ext cx="81738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Model</a:t>
                </a:r>
              </a:p>
            </p:txBody>
          </p:sp>
        </p:grp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83613689-FA8E-165E-7112-20BBD151E44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53706" y="2403367"/>
              <a:ext cx="1703079" cy="1277309"/>
            </a:xfrm>
            <a:prstGeom prst="rect">
              <a:avLst/>
            </a:prstGeom>
          </p:spPr>
        </p:pic>
      </p:grpSp>
      <p:pic>
        <p:nvPicPr>
          <p:cNvPr id="44" name="Picture 43">
            <a:extLst>
              <a:ext uri="{FF2B5EF4-FFF2-40B4-BE49-F238E27FC236}">
                <a16:creationId xmlns:a16="http://schemas.microsoft.com/office/drawing/2014/main" id="{B3337EA3-3126-9E3B-8398-4A00261B5D6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5680" y="2366427"/>
            <a:ext cx="1795659" cy="1346744"/>
          </a:xfrm>
          <a:prstGeom prst="rect">
            <a:avLst/>
          </a:prstGeom>
        </p:spPr>
      </p:pic>
      <p:grpSp>
        <p:nvGrpSpPr>
          <p:cNvPr id="50" name="Group 49">
            <a:extLst>
              <a:ext uri="{FF2B5EF4-FFF2-40B4-BE49-F238E27FC236}">
                <a16:creationId xmlns:a16="http://schemas.microsoft.com/office/drawing/2014/main" id="{3AA326B0-A48D-AD47-9577-B54FC2BC2A0A}"/>
              </a:ext>
            </a:extLst>
          </p:cNvPr>
          <p:cNvGrpSpPr/>
          <p:nvPr/>
        </p:nvGrpSpPr>
        <p:grpSpPr>
          <a:xfrm>
            <a:off x="6030357" y="124547"/>
            <a:ext cx="5452975" cy="2157369"/>
            <a:chOff x="6030357" y="124547"/>
            <a:chExt cx="5452975" cy="2157369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2902215C-1078-1CE5-D39B-C627612155BB}"/>
                </a:ext>
              </a:extLst>
            </p:cNvPr>
            <p:cNvGrpSpPr/>
            <p:nvPr/>
          </p:nvGrpSpPr>
          <p:grpSpPr>
            <a:xfrm>
              <a:off x="6825047" y="410249"/>
              <a:ext cx="4100556" cy="1591138"/>
              <a:chOff x="6825047" y="410249"/>
              <a:chExt cx="4100556" cy="1591138"/>
            </a:xfrm>
          </p:grpSpPr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84196485-3156-2456-2591-6E044944B1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25047" y="549248"/>
                <a:ext cx="996895" cy="936737"/>
              </a:xfrm>
              <a:prstGeom prst="rect">
                <a:avLst/>
              </a:prstGeom>
            </p:spPr>
          </p:pic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1CF998B3-CB3B-9F96-43B9-1D69950689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283143" y="549145"/>
                <a:ext cx="1039417" cy="1002946"/>
              </a:xfrm>
              <a:prstGeom prst="rect">
                <a:avLst/>
              </a:prstGeom>
            </p:spPr>
          </p:pic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2E4EBE24-6364-F96B-54AF-83321B2FE8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83761" y="410249"/>
                <a:ext cx="1141842" cy="1141842"/>
              </a:xfrm>
              <a:prstGeom prst="rect">
                <a:avLst/>
              </a:prstGeom>
            </p:spPr>
          </p:pic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080E5F4-7A14-BC6B-0DA8-2A919E0AFB87}"/>
                  </a:ext>
                </a:extLst>
              </p:cNvPr>
              <p:cNvSpPr txBox="1"/>
              <p:nvPr/>
            </p:nvSpPr>
            <p:spPr>
              <a:xfrm>
                <a:off x="7867947" y="1632055"/>
                <a:ext cx="186980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Group with wings</a:t>
                </a:r>
              </a:p>
            </p:txBody>
          </p:sp>
        </p:grpSp>
        <p:sp>
          <p:nvSpPr>
            <p:cNvPr id="45" name="Frame 44">
              <a:extLst>
                <a:ext uri="{FF2B5EF4-FFF2-40B4-BE49-F238E27FC236}">
                  <a16:creationId xmlns:a16="http://schemas.microsoft.com/office/drawing/2014/main" id="{DAA19EAA-D155-B619-87C9-FF98FB37E4AF}"/>
                </a:ext>
              </a:extLst>
            </p:cNvPr>
            <p:cNvSpPr/>
            <p:nvPr/>
          </p:nvSpPr>
          <p:spPr>
            <a:xfrm>
              <a:off x="6030357" y="124547"/>
              <a:ext cx="5452975" cy="2157369"/>
            </a:xfrm>
            <a:prstGeom prst="fram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D9EBE6E8-EF91-6B72-C005-F3632F99C88B}"/>
              </a:ext>
            </a:extLst>
          </p:cNvPr>
          <p:cNvGrpSpPr/>
          <p:nvPr/>
        </p:nvGrpSpPr>
        <p:grpSpPr>
          <a:xfrm>
            <a:off x="6778545" y="2357139"/>
            <a:ext cx="3749412" cy="1772221"/>
            <a:chOff x="6778545" y="2357139"/>
            <a:chExt cx="3749412" cy="1772221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694D5C8F-C360-9ADD-3F5D-37EC345AFCA7}"/>
                </a:ext>
              </a:extLst>
            </p:cNvPr>
            <p:cNvGrpSpPr/>
            <p:nvPr/>
          </p:nvGrpSpPr>
          <p:grpSpPr>
            <a:xfrm>
              <a:off x="7210383" y="2783682"/>
              <a:ext cx="3092923" cy="994170"/>
              <a:chOff x="9082531" y="3371578"/>
              <a:chExt cx="3092923" cy="994170"/>
            </a:xfrm>
          </p:grpSpPr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256D55D7-13AC-249A-8D85-2E7A572D8B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082531" y="3371578"/>
                <a:ext cx="976574" cy="994170"/>
              </a:xfrm>
              <a:prstGeom prst="rect">
                <a:avLst/>
              </a:prstGeom>
            </p:spPr>
          </p:pic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49334C0-C6CC-2CEE-584A-D01F3CB008B3}"/>
                  </a:ext>
                </a:extLst>
              </p:cNvPr>
              <p:cNvSpPr txBox="1"/>
              <p:nvPr/>
            </p:nvSpPr>
            <p:spPr>
              <a:xfrm>
                <a:off x="10059105" y="3715915"/>
                <a:ext cx="211634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Group with two legs</a:t>
                </a:r>
              </a:p>
            </p:txBody>
          </p:sp>
        </p:grpSp>
        <p:sp>
          <p:nvSpPr>
            <p:cNvPr id="46" name="Frame 45">
              <a:extLst>
                <a:ext uri="{FF2B5EF4-FFF2-40B4-BE49-F238E27FC236}">
                  <a16:creationId xmlns:a16="http://schemas.microsoft.com/office/drawing/2014/main" id="{4BB88DE3-56C7-40A9-1B1F-1832C02A5FA1}"/>
                </a:ext>
              </a:extLst>
            </p:cNvPr>
            <p:cNvSpPr/>
            <p:nvPr/>
          </p:nvSpPr>
          <p:spPr>
            <a:xfrm>
              <a:off x="6778545" y="2357139"/>
              <a:ext cx="3749412" cy="1772221"/>
            </a:xfrm>
            <a:prstGeom prst="fram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191A2751-6230-687E-96DF-41BAF3125CEC}"/>
              </a:ext>
            </a:extLst>
          </p:cNvPr>
          <p:cNvGrpSpPr/>
          <p:nvPr/>
        </p:nvGrpSpPr>
        <p:grpSpPr>
          <a:xfrm>
            <a:off x="6778545" y="4204068"/>
            <a:ext cx="3749412" cy="1772221"/>
            <a:chOff x="6778545" y="4204068"/>
            <a:chExt cx="3749412" cy="1772221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89D196C9-A8F0-DA9E-0F3A-6DB827CCBEB4}"/>
                </a:ext>
              </a:extLst>
            </p:cNvPr>
            <p:cNvGrpSpPr/>
            <p:nvPr/>
          </p:nvGrpSpPr>
          <p:grpSpPr>
            <a:xfrm>
              <a:off x="7232300" y="4392347"/>
              <a:ext cx="3141102" cy="1226545"/>
              <a:chOff x="9082531" y="4580837"/>
              <a:chExt cx="3141102" cy="1226545"/>
            </a:xfrm>
          </p:grpSpPr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AEA79D6C-3F4D-7D4F-9DD1-0ABA903971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082531" y="4580837"/>
                <a:ext cx="999041" cy="1226545"/>
              </a:xfrm>
              <a:prstGeom prst="rect">
                <a:avLst/>
              </a:prstGeom>
            </p:spPr>
          </p:pic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265DA4C-668C-CC07-2751-B24EC9D932FE}"/>
                  </a:ext>
                </a:extLst>
              </p:cNvPr>
              <p:cNvSpPr txBox="1"/>
              <p:nvPr/>
            </p:nvSpPr>
            <p:spPr>
              <a:xfrm>
                <a:off x="10081572" y="5009443"/>
                <a:ext cx="214206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Group with four legs</a:t>
                </a:r>
              </a:p>
            </p:txBody>
          </p:sp>
        </p:grpSp>
        <p:sp>
          <p:nvSpPr>
            <p:cNvPr id="47" name="Frame 46">
              <a:extLst>
                <a:ext uri="{FF2B5EF4-FFF2-40B4-BE49-F238E27FC236}">
                  <a16:creationId xmlns:a16="http://schemas.microsoft.com/office/drawing/2014/main" id="{CE54414E-A091-1FDF-059D-2939D0F79540}"/>
                </a:ext>
              </a:extLst>
            </p:cNvPr>
            <p:cNvSpPr/>
            <p:nvPr/>
          </p:nvSpPr>
          <p:spPr>
            <a:xfrm>
              <a:off x="6778545" y="4204068"/>
              <a:ext cx="3749412" cy="1772221"/>
            </a:xfrm>
            <a:prstGeom prst="fram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05752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CCADMACL</a:t>
            </a:r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44037F-B658-D82C-5DCA-53E8AA1493D7}"/>
              </a:ext>
            </a:extLst>
          </p:cNvPr>
          <p:cNvSpPr txBox="1">
            <a:spLocks/>
          </p:cNvSpPr>
          <p:nvPr/>
        </p:nvSpPr>
        <p:spPr>
          <a:xfrm>
            <a:off x="500394" y="1202240"/>
            <a:ext cx="11273589" cy="35968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3000" b="1" i="0" dirty="0">
              <a:solidFill>
                <a:srgbClr val="252C33"/>
              </a:solidFill>
              <a:effectLst/>
              <a:latin typeface="Calibri Light (Headings)"/>
            </a:endParaRPr>
          </a:p>
          <a:p>
            <a:pPr algn="l"/>
            <a:endParaRPr lang="en-US" sz="3000" b="1" i="0" dirty="0">
              <a:solidFill>
                <a:srgbClr val="252C33"/>
              </a:solidFill>
              <a:effectLst/>
              <a:latin typeface="Calibri Light (Headings)"/>
            </a:endParaRPr>
          </a:p>
          <a:p>
            <a:pPr algn="l"/>
            <a:endParaRPr lang="en-US" sz="3000" b="1" i="0" dirty="0">
              <a:solidFill>
                <a:srgbClr val="252C33"/>
              </a:solidFill>
              <a:effectLst/>
              <a:latin typeface="Calibri Light (Headings)"/>
            </a:endParaRPr>
          </a:p>
          <a:p>
            <a:pPr algn="l"/>
            <a:endParaRPr lang="en-US" sz="3000" b="1" i="0" dirty="0">
              <a:solidFill>
                <a:srgbClr val="252C33"/>
              </a:solidFill>
              <a:effectLst/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endParaRPr lang="en-US" sz="3000" b="1" dirty="0">
              <a:solidFill>
                <a:schemeClr val="tx1">
                  <a:lumMod val="50000"/>
                  <a:lumOff val="50000"/>
                </a:schemeClr>
              </a:solidFill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7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Light (Headings)"/>
              </a:rPr>
              <a:t>What is Unsupervised Learning?</a:t>
            </a:r>
          </a:p>
          <a:p>
            <a:pPr algn="l"/>
            <a:endParaRPr lang="en-US" sz="2700" b="1" dirty="0">
              <a:solidFill>
                <a:schemeClr val="tx1">
                  <a:lumMod val="50000"/>
                  <a:lumOff val="50000"/>
                </a:schemeClr>
              </a:solidFill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700" b="1" dirty="0">
                <a:latin typeface="Calibri Light (Headings)"/>
              </a:rPr>
              <a:t>Supervised vs Unsupervised Learning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700" b="1" dirty="0"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7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Light (Headings)"/>
              </a:rPr>
              <a:t>Clustering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700" b="1" dirty="0">
              <a:solidFill>
                <a:schemeClr val="tx1">
                  <a:lumMod val="50000"/>
                  <a:lumOff val="50000"/>
                </a:schemeClr>
              </a:solidFill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7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Light (Headings)"/>
              </a:rPr>
              <a:t>Types of Clustering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700" b="1" dirty="0">
              <a:solidFill>
                <a:schemeClr val="tx1">
                  <a:lumMod val="50000"/>
                  <a:lumOff val="50000"/>
                </a:schemeClr>
              </a:solidFill>
              <a:latin typeface="Calibri Light (Headings)"/>
            </a:endParaRPr>
          </a:p>
        </p:txBody>
      </p:sp>
      <p:pic>
        <p:nvPicPr>
          <p:cNvPr id="2" name="Graphic 1" descr="Checkmark with solid fill">
            <a:extLst>
              <a:ext uri="{FF2B5EF4-FFF2-40B4-BE49-F238E27FC236}">
                <a16:creationId xmlns:a16="http://schemas.microsoft.com/office/drawing/2014/main" id="{D36D620E-01DB-D336-77F2-B63A1BCC56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99000" y="1616768"/>
            <a:ext cx="594000" cy="594000"/>
          </a:xfrm>
          <a:prstGeom prst="rect">
            <a:avLst/>
          </a:prstGeom>
        </p:spPr>
      </p:pic>
      <p:pic>
        <p:nvPicPr>
          <p:cNvPr id="3" name="Graphic 2" descr="Checkmark with solid fill">
            <a:extLst>
              <a:ext uri="{FF2B5EF4-FFF2-40B4-BE49-F238E27FC236}">
                <a16:creationId xmlns:a16="http://schemas.microsoft.com/office/drawing/2014/main" id="{98D1FA8D-7A30-BCA1-93EC-D8BEDB4DC1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18665" y="2406640"/>
            <a:ext cx="594000" cy="59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6125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CCADMACL</a:t>
            </a:r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FC0FD6B-4817-4999-6E57-104507E162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36512"/>
            <a:ext cx="9144000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Clustering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8303857-FEFC-374F-1765-AD332A3050E0}"/>
              </a:ext>
            </a:extLst>
          </p:cNvPr>
          <p:cNvSpPr txBox="1">
            <a:spLocks/>
          </p:cNvSpPr>
          <p:nvPr/>
        </p:nvSpPr>
        <p:spPr>
          <a:xfrm>
            <a:off x="1524000" y="1161535"/>
            <a:ext cx="9144000" cy="390473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PH" sz="3000" dirty="0">
                <a:latin typeface="+mn-lt"/>
              </a:rPr>
              <a:t>Grouping a set of objects in such a way that </a:t>
            </a:r>
            <a:r>
              <a:rPr lang="en-PH" sz="3000" b="1" dirty="0">
                <a:solidFill>
                  <a:srgbClr val="00B0F0"/>
                </a:solidFill>
                <a:latin typeface="+mn-lt"/>
              </a:rPr>
              <a:t>similar objects</a:t>
            </a:r>
            <a:r>
              <a:rPr lang="en-PH" sz="3000" dirty="0">
                <a:latin typeface="+mn-lt"/>
              </a:rPr>
              <a:t> fall into the same group.</a:t>
            </a:r>
          </a:p>
          <a:p>
            <a:pPr algn="l"/>
            <a:endParaRPr lang="en-PH" sz="3000" dirty="0">
              <a:latin typeface="+mn-lt"/>
            </a:endParaRPr>
          </a:p>
          <a:p>
            <a:pPr algn="l"/>
            <a:r>
              <a:rPr lang="en-PH" sz="3000" dirty="0">
                <a:latin typeface="+mn-lt"/>
              </a:rPr>
              <a:t>Method of grouping similar entities together</a:t>
            </a:r>
          </a:p>
          <a:p>
            <a:pPr algn="l"/>
            <a:endParaRPr lang="en-PH" sz="3000" dirty="0">
              <a:latin typeface="+mn-lt"/>
            </a:endParaRPr>
          </a:p>
          <a:p>
            <a:pPr algn="l"/>
            <a:r>
              <a:rPr lang="en-PH" sz="3000" dirty="0">
                <a:latin typeface="+mn-lt"/>
              </a:rPr>
              <a:t>Similar objects are grouped into </a:t>
            </a:r>
            <a:r>
              <a:rPr lang="en-PH" sz="3000" b="1" dirty="0">
                <a:solidFill>
                  <a:srgbClr val="00B0F0"/>
                </a:solidFill>
                <a:latin typeface="+mn-lt"/>
              </a:rPr>
              <a:t>one cluster </a:t>
            </a:r>
            <a:r>
              <a:rPr lang="en-PH" sz="3000" dirty="0">
                <a:latin typeface="+mn-lt"/>
              </a:rPr>
              <a:t>and are different from objects in another cluster.</a:t>
            </a:r>
          </a:p>
          <a:p>
            <a:pPr algn="l"/>
            <a:endParaRPr lang="en-PH" sz="3000" dirty="0">
              <a:latin typeface="+mn-lt"/>
            </a:endParaRPr>
          </a:p>
          <a:p>
            <a:pPr algn="l"/>
            <a:endParaRPr lang="en-PH" sz="3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108288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CCADMACL</a:t>
            </a:r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FC0FD6B-4817-4999-6E57-104507E162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36512"/>
            <a:ext cx="9144000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Why Clustering is Important?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8303857-FEFC-374F-1765-AD332A3050E0}"/>
              </a:ext>
            </a:extLst>
          </p:cNvPr>
          <p:cNvSpPr txBox="1">
            <a:spLocks/>
          </p:cNvSpPr>
          <p:nvPr/>
        </p:nvSpPr>
        <p:spPr>
          <a:xfrm>
            <a:off x="1524000" y="1173892"/>
            <a:ext cx="9144000" cy="455964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PH" sz="3000" dirty="0">
                <a:latin typeface="+mn-lt"/>
              </a:rPr>
              <a:t>Through the use of clusters, attributes of unique entities can be profiled easier. This can subsequently enable users to sort data and analyze specific groups.</a:t>
            </a:r>
          </a:p>
          <a:p>
            <a:pPr algn="l"/>
            <a:endParaRPr lang="en-PH" sz="3000" dirty="0">
              <a:latin typeface="+mn-lt"/>
            </a:endParaRPr>
          </a:p>
          <a:p>
            <a:pPr algn="l"/>
            <a:r>
              <a:rPr lang="en-PH" sz="3000" dirty="0">
                <a:latin typeface="+mn-lt"/>
              </a:rPr>
              <a:t>It can help in dimensionality reduction if the dataset is comprised of too many variables. Irrelevant clusters can be identified easier and removed from the dataset.</a:t>
            </a:r>
          </a:p>
          <a:p>
            <a:pPr algn="l"/>
            <a:endParaRPr lang="en-PH" sz="3000" dirty="0">
              <a:latin typeface="+mn-lt"/>
            </a:endParaRPr>
          </a:p>
          <a:p>
            <a:pPr algn="l"/>
            <a:endParaRPr lang="en-PH" sz="3000" dirty="0">
              <a:latin typeface="+mn-lt"/>
            </a:endParaRPr>
          </a:p>
          <a:p>
            <a:pPr algn="l"/>
            <a:endParaRPr lang="en-PH" sz="3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35774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CCADMACL</a:t>
            </a:r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FC0FD6B-4817-4999-6E57-104507E162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36512"/>
            <a:ext cx="9144000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Types of Clustering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8303857-FEFC-374F-1765-AD332A3050E0}"/>
              </a:ext>
            </a:extLst>
          </p:cNvPr>
          <p:cNvSpPr txBox="1">
            <a:spLocks/>
          </p:cNvSpPr>
          <p:nvPr/>
        </p:nvSpPr>
        <p:spPr>
          <a:xfrm>
            <a:off x="399536" y="1235676"/>
            <a:ext cx="6792096" cy="390473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PH" sz="3000" dirty="0">
                <a:latin typeface="+mn-lt"/>
              </a:rPr>
              <a:t>K-Means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PH" sz="3000" dirty="0">
              <a:latin typeface="+mn-lt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PH" sz="3000" dirty="0">
                <a:latin typeface="+mn-lt"/>
              </a:rPr>
              <a:t>Hierarchical Clustering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PH" sz="3000" dirty="0">
              <a:latin typeface="+mn-lt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PH" sz="3000" dirty="0">
                <a:latin typeface="+mn-lt"/>
              </a:rPr>
              <a:t>Density-Based Spatial Clustering of Applications with Noise (DBSCAN)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PH" sz="3000" dirty="0">
              <a:latin typeface="+mn-lt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PH" sz="3000" dirty="0">
              <a:latin typeface="+mn-lt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PH" sz="3000" dirty="0">
              <a:latin typeface="+mn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4AE381-F8DF-3375-93D9-F113F46FAC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9340" y="1716079"/>
            <a:ext cx="4266341" cy="3443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5686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Applications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CCADMACL</a:t>
            </a:r>
            <a:endParaRPr lang="en-PH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408F59B-69F2-94E9-00CC-D2B41C8112EA}"/>
              </a:ext>
            </a:extLst>
          </p:cNvPr>
          <p:cNvGrpSpPr/>
          <p:nvPr/>
        </p:nvGrpSpPr>
        <p:grpSpPr>
          <a:xfrm>
            <a:off x="2056919" y="2340445"/>
            <a:ext cx="2146612" cy="1935595"/>
            <a:chOff x="5113538" y="1934150"/>
            <a:chExt cx="2146612" cy="1935595"/>
          </a:xfrm>
        </p:grpSpPr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095AF56F-BB19-DEC3-A747-03B87816B57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10025" y="1934150"/>
              <a:ext cx="1953639" cy="1465230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BABCD329-F7B2-702E-FDF8-C10578664B02}"/>
                </a:ext>
              </a:extLst>
            </p:cNvPr>
            <p:cNvSpPr txBox="1"/>
            <p:nvPr/>
          </p:nvSpPr>
          <p:spPr>
            <a:xfrm>
              <a:off x="5113538" y="3500413"/>
              <a:ext cx="21466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Malware Clustering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0395805-C4B8-729C-5905-7775313477E9}"/>
              </a:ext>
            </a:extLst>
          </p:cNvPr>
          <p:cNvGrpSpPr/>
          <p:nvPr/>
        </p:nvGrpSpPr>
        <p:grpSpPr>
          <a:xfrm>
            <a:off x="7797892" y="2518206"/>
            <a:ext cx="1765456" cy="1942500"/>
            <a:chOff x="5413038" y="4084372"/>
            <a:chExt cx="1765456" cy="194250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967958C-7852-2110-C22A-358A1E30FEC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03616" y="4084372"/>
              <a:ext cx="1384300" cy="146050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BC3423D-CE60-7F4A-F276-8DC79EF20693}"/>
                </a:ext>
              </a:extLst>
            </p:cNvPr>
            <p:cNvSpPr txBox="1"/>
            <p:nvPr/>
          </p:nvSpPr>
          <p:spPr>
            <a:xfrm>
              <a:off x="5413038" y="5657540"/>
              <a:ext cx="17654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Book Clustering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721691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CCADMACL</a:t>
            </a:r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44037F-B658-D82C-5DCA-53E8AA1493D7}"/>
              </a:ext>
            </a:extLst>
          </p:cNvPr>
          <p:cNvSpPr txBox="1">
            <a:spLocks/>
          </p:cNvSpPr>
          <p:nvPr/>
        </p:nvSpPr>
        <p:spPr>
          <a:xfrm>
            <a:off x="500394" y="1202240"/>
            <a:ext cx="11273589" cy="35968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3000" b="1" i="0" dirty="0">
              <a:solidFill>
                <a:srgbClr val="252C33"/>
              </a:solidFill>
              <a:effectLst/>
              <a:latin typeface="Calibri Light (Headings)"/>
            </a:endParaRPr>
          </a:p>
          <a:p>
            <a:pPr algn="l"/>
            <a:endParaRPr lang="en-US" sz="3000" b="1" i="0" dirty="0">
              <a:solidFill>
                <a:srgbClr val="252C33"/>
              </a:solidFill>
              <a:effectLst/>
              <a:latin typeface="Calibri Light (Headings)"/>
            </a:endParaRPr>
          </a:p>
          <a:p>
            <a:pPr algn="l"/>
            <a:endParaRPr lang="en-US" sz="3000" b="1" i="0" dirty="0">
              <a:solidFill>
                <a:srgbClr val="252C33"/>
              </a:solidFill>
              <a:effectLst/>
              <a:latin typeface="Calibri Light (Headings)"/>
            </a:endParaRPr>
          </a:p>
          <a:p>
            <a:pPr algn="l"/>
            <a:endParaRPr lang="en-US" sz="3000" b="1" i="0" dirty="0">
              <a:solidFill>
                <a:srgbClr val="252C33"/>
              </a:solidFill>
              <a:effectLst/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endParaRPr lang="en-US" sz="3000" b="1" dirty="0">
              <a:solidFill>
                <a:schemeClr val="tx1">
                  <a:lumMod val="50000"/>
                  <a:lumOff val="50000"/>
                </a:schemeClr>
              </a:solidFill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7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Light (Headings)"/>
              </a:rPr>
              <a:t>What is Unsupervised Learning?</a:t>
            </a:r>
          </a:p>
          <a:p>
            <a:pPr algn="l"/>
            <a:endParaRPr lang="en-US" sz="2700" b="1" dirty="0">
              <a:solidFill>
                <a:schemeClr val="tx1">
                  <a:lumMod val="50000"/>
                  <a:lumOff val="50000"/>
                </a:schemeClr>
              </a:solidFill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700" b="1" dirty="0">
                <a:latin typeface="Calibri Light (Headings)"/>
              </a:rPr>
              <a:t>Supervised vs Unsupervised Learning</a:t>
            </a:r>
          </a:p>
          <a:p>
            <a:pPr algn="l"/>
            <a:endParaRPr lang="en-US" sz="2700" b="1" dirty="0">
              <a:solidFill>
                <a:srgbClr val="252C33"/>
              </a:solidFill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7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Light (Headings)"/>
              </a:rPr>
              <a:t>Clustering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700" b="1" dirty="0">
              <a:solidFill>
                <a:schemeClr val="tx1">
                  <a:lumMod val="50000"/>
                  <a:lumOff val="50000"/>
                </a:schemeClr>
              </a:solidFill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7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Light (Headings)"/>
              </a:rPr>
              <a:t>Types of Clustering</a:t>
            </a:r>
          </a:p>
        </p:txBody>
      </p:sp>
      <p:pic>
        <p:nvPicPr>
          <p:cNvPr id="2" name="Graphic 1" descr="Checkmark with solid fill">
            <a:extLst>
              <a:ext uri="{FF2B5EF4-FFF2-40B4-BE49-F238E27FC236}">
                <a16:creationId xmlns:a16="http://schemas.microsoft.com/office/drawing/2014/main" id="{D36D620E-01DB-D336-77F2-B63A1BCC56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99000" y="1616768"/>
            <a:ext cx="594000" cy="59400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975854E8-4DF9-E1AF-1CF2-A03B1462EA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0394" y="483781"/>
            <a:ext cx="10783330" cy="718459"/>
          </a:xfrm>
        </p:spPr>
        <p:txBody>
          <a:bodyPr>
            <a:noAutofit/>
          </a:bodyPr>
          <a:lstStyle/>
          <a:p>
            <a:pPr algn="l"/>
            <a:r>
              <a:rPr lang="en-PH" sz="5000" b="1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32666507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CCADMACL</a:t>
            </a:r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FC0FD6B-4817-4999-6E57-104507E162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36512"/>
            <a:ext cx="9144000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What is Unsupervised Learning?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8303857-FEFC-374F-1765-AD332A3050E0}"/>
              </a:ext>
            </a:extLst>
          </p:cNvPr>
          <p:cNvSpPr txBox="1">
            <a:spLocks/>
          </p:cNvSpPr>
          <p:nvPr/>
        </p:nvSpPr>
        <p:spPr>
          <a:xfrm>
            <a:off x="1524000" y="1161535"/>
            <a:ext cx="9144000" cy="390473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PH" sz="3000" dirty="0">
                <a:latin typeface="+mn-lt"/>
              </a:rPr>
              <a:t>Unsupervised Learning is a type of machine learning that focuses on </a:t>
            </a:r>
            <a:r>
              <a:rPr lang="en-PH" sz="3000" b="1" dirty="0">
                <a:solidFill>
                  <a:srgbClr val="00B050"/>
                </a:solidFill>
                <a:latin typeface="+mn-lt"/>
              </a:rPr>
              <a:t>finding patterns </a:t>
            </a:r>
            <a:r>
              <a:rPr lang="en-PH" sz="3000" dirty="0">
                <a:latin typeface="+mn-lt"/>
              </a:rPr>
              <a:t>on unlabeled data to enable models to make predictions or decisions.</a:t>
            </a:r>
          </a:p>
          <a:p>
            <a:pPr algn="l"/>
            <a:endParaRPr lang="en-PH" sz="3000" dirty="0">
              <a:latin typeface="+mn-lt"/>
            </a:endParaRPr>
          </a:p>
          <a:p>
            <a:pPr algn="l"/>
            <a:endParaRPr lang="en-PH" sz="3000" dirty="0">
              <a:latin typeface="+mn-lt"/>
            </a:endParaRPr>
          </a:p>
          <a:p>
            <a:pPr algn="l"/>
            <a:endParaRPr lang="en-PH" sz="3000" dirty="0">
              <a:latin typeface="+mn-lt"/>
            </a:endParaRPr>
          </a:p>
          <a:p>
            <a:pPr algn="l"/>
            <a:endParaRPr lang="en-PH" sz="3000" dirty="0">
              <a:latin typeface="+mn-lt"/>
            </a:endParaRPr>
          </a:p>
          <a:p>
            <a:pPr algn="l"/>
            <a:endParaRPr lang="en-PH" sz="3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445529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CCADMACL</a:t>
            </a:r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FC0FD6B-4817-4999-6E57-104507E162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36512"/>
            <a:ext cx="9144000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What is Unsupervised Learning?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8303857-FEFC-374F-1765-AD332A3050E0}"/>
              </a:ext>
            </a:extLst>
          </p:cNvPr>
          <p:cNvSpPr txBox="1">
            <a:spLocks/>
          </p:cNvSpPr>
          <p:nvPr/>
        </p:nvSpPr>
        <p:spPr>
          <a:xfrm>
            <a:off x="1524000" y="1161535"/>
            <a:ext cx="9144000" cy="390473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PH" sz="3000" dirty="0">
              <a:latin typeface="+mn-lt"/>
            </a:endParaRPr>
          </a:p>
          <a:p>
            <a:pPr algn="l"/>
            <a:endParaRPr lang="en-PH" sz="3000" dirty="0">
              <a:latin typeface="+mn-lt"/>
            </a:endParaRPr>
          </a:p>
          <a:p>
            <a:pPr algn="l"/>
            <a:r>
              <a:rPr lang="en-PH" sz="3000" dirty="0">
                <a:latin typeface="+mn-lt"/>
              </a:rPr>
              <a:t>Unlabeled data doesn’t have a fixed output variable. The model </a:t>
            </a:r>
            <a:r>
              <a:rPr lang="en-PH" sz="3000" b="1" dirty="0">
                <a:solidFill>
                  <a:srgbClr val="00B0F0"/>
                </a:solidFill>
                <a:latin typeface="+mn-lt"/>
              </a:rPr>
              <a:t>learns from the data</a:t>
            </a:r>
            <a:r>
              <a:rPr lang="en-PH" sz="3000" dirty="0">
                <a:latin typeface="+mn-lt"/>
              </a:rPr>
              <a:t>, </a:t>
            </a:r>
            <a:r>
              <a:rPr lang="en-PH" sz="3000" b="1" dirty="0">
                <a:solidFill>
                  <a:srgbClr val="00B0F0"/>
                </a:solidFill>
                <a:latin typeface="+mn-lt"/>
              </a:rPr>
              <a:t>discovers the patterns and</a:t>
            </a:r>
            <a:r>
              <a:rPr lang="en-PH" sz="3000" b="1" dirty="0">
                <a:solidFill>
                  <a:srgbClr val="00B050"/>
                </a:solidFill>
                <a:latin typeface="+mn-lt"/>
              </a:rPr>
              <a:t> </a:t>
            </a:r>
            <a:r>
              <a:rPr lang="en-PH" sz="3000" b="1" dirty="0">
                <a:solidFill>
                  <a:srgbClr val="00B0F0"/>
                </a:solidFill>
                <a:latin typeface="+mn-lt"/>
              </a:rPr>
              <a:t>features in the data</a:t>
            </a:r>
            <a:r>
              <a:rPr lang="en-PH" sz="3000" dirty="0">
                <a:latin typeface="+mn-lt"/>
              </a:rPr>
              <a:t>,</a:t>
            </a:r>
            <a:r>
              <a:rPr lang="en-PH" sz="3000" dirty="0">
                <a:solidFill>
                  <a:srgbClr val="00B050"/>
                </a:solidFill>
                <a:latin typeface="+mn-lt"/>
              </a:rPr>
              <a:t> </a:t>
            </a:r>
            <a:r>
              <a:rPr lang="en-PH" sz="3000" dirty="0">
                <a:latin typeface="+mn-lt"/>
              </a:rPr>
              <a:t>and</a:t>
            </a:r>
            <a:r>
              <a:rPr lang="en-PH" sz="3000" b="1" dirty="0">
                <a:solidFill>
                  <a:srgbClr val="00B050"/>
                </a:solidFill>
                <a:latin typeface="+mn-lt"/>
              </a:rPr>
              <a:t> </a:t>
            </a:r>
            <a:r>
              <a:rPr lang="en-PH" sz="3000" dirty="0">
                <a:latin typeface="+mn-lt"/>
              </a:rPr>
              <a:t>returns the output. </a:t>
            </a:r>
          </a:p>
          <a:p>
            <a:pPr algn="l"/>
            <a:endParaRPr lang="en-PH" sz="3000" dirty="0">
              <a:latin typeface="+mn-lt"/>
            </a:endParaRPr>
          </a:p>
          <a:p>
            <a:pPr algn="l"/>
            <a:endParaRPr lang="en-PH" sz="3000" dirty="0">
              <a:latin typeface="+mn-lt"/>
            </a:endParaRPr>
          </a:p>
          <a:p>
            <a:pPr algn="l"/>
            <a:endParaRPr lang="en-PH" sz="3000" dirty="0">
              <a:latin typeface="+mn-lt"/>
            </a:endParaRPr>
          </a:p>
          <a:p>
            <a:pPr algn="l"/>
            <a:endParaRPr lang="en-PH" sz="3000" dirty="0">
              <a:latin typeface="+mn-lt"/>
            </a:endParaRPr>
          </a:p>
          <a:p>
            <a:pPr algn="l"/>
            <a:endParaRPr lang="en-PH" sz="3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010591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CCADMACL</a:t>
            </a:r>
            <a:endParaRPr lang="en-P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44037F-B658-D82C-5DCA-53E8AA1493D7}"/>
              </a:ext>
            </a:extLst>
          </p:cNvPr>
          <p:cNvSpPr txBox="1">
            <a:spLocks/>
          </p:cNvSpPr>
          <p:nvPr/>
        </p:nvSpPr>
        <p:spPr>
          <a:xfrm>
            <a:off x="500394" y="1202240"/>
            <a:ext cx="11273589" cy="35968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3000" b="1" i="0" dirty="0">
              <a:solidFill>
                <a:srgbClr val="252C33"/>
              </a:solidFill>
              <a:effectLst/>
              <a:latin typeface="Calibri Light (Headings)"/>
            </a:endParaRPr>
          </a:p>
          <a:p>
            <a:pPr algn="l"/>
            <a:endParaRPr lang="en-US" sz="3000" b="1" i="0" dirty="0">
              <a:solidFill>
                <a:srgbClr val="252C33"/>
              </a:solidFill>
              <a:effectLst/>
              <a:latin typeface="Calibri Light (Headings)"/>
            </a:endParaRPr>
          </a:p>
          <a:p>
            <a:pPr algn="l"/>
            <a:endParaRPr lang="en-US" sz="3000" b="1" i="0" dirty="0">
              <a:solidFill>
                <a:srgbClr val="252C33"/>
              </a:solidFill>
              <a:effectLst/>
              <a:latin typeface="Calibri Light (Headings)"/>
            </a:endParaRPr>
          </a:p>
          <a:p>
            <a:pPr algn="l"/>
            <a:endParaRPr lang="en-US" sz="3000" b="1" i="0" dirty="0">
              <a:solidFill>
                <a:srgbClr val="252C33"/>
              </a:solidFill>
              <a:effectLst/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endParaRPr lang="en-US" sz="3000" b="1" dirty="0">
              <a:solidFill>
                <a:schemeClr val="tx1">
                  <a:lumMod val="50000"/>
                  <a:lumOff val="50000"/>
                </a:schemeClr>
              </a:solidFill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7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Light (Headings)"/>
              </a:rPr>
              <a:t>What is Unsupervised Learning?</a:t>
            </a:r>
          </a:p>
          <a:p>
            <a:pPr algn="l"/>
            <a:endParaRPr lang="en-US" sz="2700" b="1" dirty="0">
              <a:solidFill>
                <a:schemeClr val="tx1">
                  <a:lumMod val="50000"/>
                  <a:lumOff val="50000"/>
                </a:schemeClr>
              </a:solidFill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700" b="1" dirty="0">
                <a:latin typeface="Calibri Light (Headings)"/>
              </a:rPr>
              <a:t>Supervised vs Unsupervised Learning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700" b="1" dirty="0"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7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Light (Headings)"/>
              </a:rPr>
              <a:t>Clustering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700" b="1" dirty="0">
              <a:solidFill>
                <a:schemeClr val="tx1">
                  <a:lumMod val="50000"/>
                  <a:lumOff val="50000"/>
                </a:schemeClr>
              </a:solidFill>
              <a:latin typeface="Calibri Light (Headings)"/>
            </a:endParaRPr>
          </a:p>
          <a:p>
            <a:pPr marL="457200" indent="-457200" algn="l">
              <a:buFont typeface="Wingdings" pitchFamily="2" charset="2"/>
              <a:buChar char="Ø"/>
            </a:pPr>
            <a:r>
              <a:rPr lang="en-US" sz="27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Light (Headings)"/>
              </a:rPr>
              <a:t>Types of Clustering</a:t>
            </a:r>
          </a:p>
          <a:p>
            <a:pPr marL="457200" indent="-457200" algn="l">
              <a:buFont typeface="Wingdings" pitchFamily="2" charset="2"/>
              <a:buChar char="Ø"/>
            </a:pPr>
            <a:endParaRPr lang="en-US" sz="2700" b="1" dirty="0">
              <a:solidFill>
                <a:schemeClr val="tx1">
                  <a:lumMod val="50000"/>
                  <a:lumOff val="50000"/>
                </a:schemeClr>
              </a:solidFill>
              <a:latin typeface="Calibri Light (Headings)"/>
            </a:endParaRPr>
          </a:p>
        </p:txBody>
      </p:sp>
      <p:pic>
        <p:nvPicPr>
          <p:cNvPr id="2" name="Graphic 1" descr="Checkmark with solid fill">
            <a:extLst>
              <a:ext uri="{FF2B5EF4-FFF2-40B4-BE49-F238E27FC236}">
                <a16:creationId xmlns:a16="http://schemas.microsoft.com/office/drawing/2014/main" id="{D36D620E-01DB-D336-77F2-B63A1BCC56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99000" y="1616768"/>
            <a:ext cx="594000" cy="59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4308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Autofit/>
          </a:bodyPr>
          <a:lstStyle/>
          <a:p>
            <a:r>
              <a:rPr lang="en-PH" sz="4500" b="1" dirty="0"/>
              <a:t>Supervised vs Unsupervised Learning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CCADMACL</a:t>
            </a:r>
            <a:endParaRPr lang="en-PH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8B2A46A-7800-9EEE-1096-F1371D62D5E6}"/>
              </a:ext>
            </a:extLst>
          </p:cNvPr>
          <p:cNvGrpSpPr/>
          <p:nvPr/>
        </p:nvGrpSpPr>
        <p:grpSpPr>
          <a:xfrm>
            <a:off x="1676373" y="1703640"/>
            <a:ext cx="3833157" cy="4269600"/>
            <a:chOff x="71719" y="1860207"/>
            <a:chExt cx="3833157" cy="2820931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AFD34953-E324-28E5-2D7F-D451060085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719" y="1860207"/>
              <a:ext cx="3833157" cy="222120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822BE1A-BC86-53E2-E755-E5A3C1C6D648}"/>
                </a:ext>
              </a:extLst>
            </p:cNvPr>
            <p:cNvSpPr txBox="1"/>
            <p:nvPr/>
          </p:nvSpPr>
          <p:spPr>
            <a:xfrm>
              <a:off x="448066" y="4173307"/>
              <a:ext cx="3082703" cy="5078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700" b="1" dirty="0"/>
                <a:t>Supervised Learning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BD9CBA3-73D2-B200-EF5D-F936B3A1317F}"/>
              </a:ext>
            </a:extLst>
          </p:cNvPr>
          <p:cNvGrpSpPr/>
          <p:nvPr/>
        </p:nvGrpSpPr>
        <p:grpSpPr>
          <a:xfrm>
            <a:off x="7132938" y="1699569"/>
            <a:ext cx="3733800" cy="4273671"/>
            <a:chOff x="4229100" y="1872907"/>
            <a:chExt cx="3733800" cy="2808231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3D89494B-6BA4-8533-60F1-83FC3C3BBB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29100" y="1872907"/>
              <a:ext cx="3733800" cy="2209800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8C0F54D-A625-DDB8-6250-CB711680A013}"/>
                </a:ext>
              </a:extLst>
            </p:cNvPr>
            <p:cNvSpPr txBox="1"/>
            <p:nvPr/>
          </p:nvSpPr>
          <p:spPr>
            <a:xfrm>
              <a:off x="4361486" y="4173307"/>
              <a:ext cx="3469027" cy="5078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700" b="1" dirty="0"/>
                <a:t>Unsupervised Learning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5256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Autofit/>
          </a:bodyPr>
          <a:lstStyle/>
          <a:p>
            <a:r>
              <a:rPr lang="en-PH" sz="4500" b="1" dirty="0"/>
              <a:t>Supervised vs Unsupervised Learning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CCADMACL</a:t>
            </a:r>
            <a:endParaRPr lang="en-PH" dirty="0"/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5F492947-5D65-5E09-566E-BBB65DF44C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5363020"/>
              </p:ext>
            </p:extLst>
          </p:nvPr>
        </p:nvGraphicFramePr>
        <p:xfrm>
          <a:off x="2500091" y="1360629"/>
          <a:ext cx="7161406" cy="25393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80703">
                  <a:extLst>
                    <a:ext uri="{9D8B030D-6E8A-4147-A177-3AD203B41FA5}">
                      <a16:colId xmlns:a16="http://schemas.microsoft.com/office/drawing/2014/main" val="2913056237"/>
                    </a:ext>
                  </a:extLst>
                </a:gridCol>
                <a:gridCol w="3580703">
                  <a:extLst>
                    <a:ext uri="{9D8B030D-6E8A-4147-A177-3AD203B41FA5}">
                      <a16:colId xmlns:a16="http://schemas.microsoft.com/office/drawing/2014/main" val="3863049235"/>
                    </a:ext>
                  </a:extLst>
                </a:gridCol>
              </a:tblGrid>
              <a:tr h="527625">
                <a:tc>
                  <a:txBody>
                    <a:bodyPr/>
                    <a:lstStyle/>
                    <a:p>
                      <a:pPr algn="ctr"/>
                      <a:r>
                        <a:rPr lang="en-US" sz="2600" b="1" dirty="0">
                          <a:solidFill>
                            <a:srgbClr val="0070C0"/>
                          </a:solidFill>
                        </a:rPr>
                        <a:t>Supervised Learning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b="1" dirty="0">
                          <a:solidFill>
                            <a:srgbClr val="0070C0"/>
                          </a:solidFill>
                        </a:rPr>
                        <a:t>Unsupervised Learning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3500786"/>
                  </a:ext>
                </a:extLst>
              </a:tr>
              <a:tr h="1014511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Computer learns by making use of </a:t>
                      </a:r>
                      <a:r>
                        <a:rPr lang="en-US" sz="2400" b="1" dirty="0">
                          <a:solidFill>
                            <a:srgbClr val="00B050"/>
                          </a:solidFill>
                        </a:rPr>
                        <a:t>labeled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Computer learns by making use of </a:t>
                      </a:r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unlabeled data</a:t>
                      </a:r>
                      <a:endParaRPr lang="en-US" sz="2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8188694"/>
                  </a:ext>
                </a:extLst>
              </a:tr>
              <a:tr h="74111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Requires manual annotation of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Does not require annotation of 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8764372"/>
                  </a:ext>
                </a:extLst>
              </a:tr>
            </a:tbl>
          </a:graphicData>
        </a:graphic>
      </p:graphicFrame>
      <p:grpSp>
        <p:nvGrpSpPr>
          <p:cNvPr id="14" name="Group 13">
            <a:extLst>
              <a:ext uri="{FF2B5EF4-FFF2-40B4-BE49-F238E27FC236}">
                <a16:creationId xmlns:a16="http://schemas.microsoft.com/office/drawing/2014/main" id="{BECAACAE-0969-C9E1-7406-5D084EE44DC9}"/>
              </a:ext>
            </a:extLst>
          </p:cNvPr>
          <p:cNvGrpSpPr/>
          <p:nvPr/>
        </p:nvGrpSpPr>
        <p:grpSpPr>
          <a:xfrm>
            <a:off x="2547809" y="3953467"/>
            <a:ext cx="3719463" cy="2033823"/>
            <a:chOff x="597244" y="3966565"/>
            <a:chExt cx="3719463" cy="203382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7B67E32-67B8-6B4A-62BE-71838BAA32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7244" y="4246783"/>
              <a:ext cx="1394019" cy="1394019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26C1836-C3EF-03CB-EAB0-71C5195CD6D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89925" y="3966565"/>
              <a:ext cx="903692" cy="1061619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6A4E791-B0FB-BD67-E221-CEE5681AE6E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81107" y="4382659"/>
              <a:ext cx="1335600" cy="133560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6ED7B87-1376-02F6-DDB9-A2A254F32941}"/>
                </a:ext>
              </a:extLst>
            </p:cNvPr>
            <p:cNvSpPr txBox="1"/>
            <p:nvPr/>
          </p:nvSpPr>
          <p:spPr>
            <a:xfrm>
              <a:off x="867213" y="5631056"/>
              <a:ext cx="8540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Mango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053FA17-4592-2F6A-432A-FA3290AE7460}"/>
                </a:ext>
              </a:extLst>
            </p:cNvPr>
            <p:cNvSpPr txBox="1"/>
            <p:nvPr/>
          </p:nvSpPr>
          <p:spPr>
            <a:xfrm>
              <a:off x="2078753" y="5038789"/>
              <a:ext cx="7425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Apple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9DD1118-C48E-45D9-C26B-71391B621B80}"/>
                </a:ext>
              </a:extLst>
            </p:cNvPr>
            <p:cNvSpPr txBox="1"/>
            <p:nvPr/>
          </p:nvSpPr>
          <p:spPr>
            <a:xfrm>
              <a:off x="3212018" y="5567449"/>
              <a:ext cx="8528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Grapes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A8AC54F-313B-F674-3D9F-B70AB63E1411}"/>
              </a:ext>
            </a:extLst>
          </p:cNvPr>
          <p:cNvGrpSpPr/>
          <p:nvPr/>
        </p:nvGrpSpPr>
        <p:grpSpPr>
          <a:xfrm>
            <a:off x="6238062" y="4032874"/>
            <a:ext cx="3719463" cy="2034498"/>
            <a:chOff x="597244" y="3966565"/>
            <a:chExt cx="3719463" cy="2034498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CE057504-EA86-C6CB-DA90-57FC2C66C22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7244" y="4246783"/>
              <a:ext cx="1394019" cy="1394019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4D102C35-8B9D-C646-5436-2D35653FF96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89925" y="3966565"/>
              <a:ext cx="903692" cy="1061619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12780DAC-B8EE-586D-44BC-D5C83F460EA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81107" y="4382659"/>
              <a:ext cx="1335600" cy="1335600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B36B401A-B265-C511-0228-1E7B71E0A4A9}"/>
                </a:ext>
              </a:extLst>
            </p:cNvPr>
            <p:cNvSpPr txBox="1"/>
            <p:nvPr/>
          </p:nvSpPr>
          <p:spPr>
            <a:xfrm>
              <a:off x="1088262" y="5613005"/>
              <a:ext cx="5068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???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BD00CF7-7DE4-A14D-AF08-AC7FBA38B248}"/>
                </a:ext>
              </a:extLst>
            </p:cNvPr>
            <p:cNvSpPr txBox="1"/>
            <p:nvPr/>
          </p:nvSpPr>
          <p:spPr>
            <a:xfrm>
              <a:off x="2242037" y="5114089"/>
              <a:ext cx="5068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???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250CF3D-FF58-128F-EC61-719158B89D03}"/>
                </a:ext>
              </a:extLst>
            </p:cNvPr>
            <p:cNvSpPr txBox="1"/>
            <p:nvPr/>
          </p:nvSpPr>
          <p:spPr>
            <a:xfrm>
              <a:off x="3447541" y="5631731"/>
              <a:ext cx="5068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???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65568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Human Features Dataset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CCADMACL</a:t>
            </a:r>
            <a:endParaRPr lang="en-PH" dirty="0"/>
          </a:p>
        </p:txBody>
      </p:sp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B2E4C9A3-C951-CD05-1A5B-3C8526D695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3354107"/>
              </p:ext>
            </p:extLst>
          </p:nvPr>
        </p:nvGraphicFramePr>
        <p:xfrm>
          <a:off x="760206" y="1859579"/>
          <a:ext cx="10671588" cy="14833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778598">
                  <a:extLst>
                    <a:ext uri="{9D8B030D-6E8A-4147-A177-3AD203B41FA5}">
                      <a16:colId xmlns:a16="http://schemas.microsoft.com/office/drawing/2014/main" val="2093461072"/>
                    </a:ext>
                  </a:extLst>
                </a:gridCol>
                <a:gridCol w="1778598">
                  <a:extLst>
                    <a:ext uri="{9D8B030D-6E8A-4147-A177-3AD203B41FA5}">
                      <a16:colId xmlns:a16="http://schemas.microsoft.com/office/drawing/2014/main" val="2944470075"/>
                    </a:ext>
                  </a:extLst>
                </a:gridCol>
                <a:gridCol w="1778598">
                  <a:extLst>
                    <a:ext uri="{9D8B030D-6E8A-4147-A177-3AD203B41FA5}">
                      <a16:colId xmlns:a16="http://schemas.microsoft.com/office/drawing/2014/main" val="1628177131"/>
                    </a:ext>
                  </a:extLst>
                </a:gridCol>
                <a:gridCol w="1778598">
                  <a:extLst>
                    <a:ext uri="{9D8B030D-6E8A-4147-A177-3AD203B41FA5}">
                      <a16:colId xmlns:a16="http://schemas.microsoft.com/office/drawing/2014/main" val="3374678108"/>
                    </a:ext>
                  </a:extLst>
                </a:gridCol>
                <a:gridCol w="1778598">
                  <a:extLst>
                    <a:ext uri="{9D8B030D-6E8A-4147-A177-3AD203B41FA5}">
                      <a16:colId xmlns:a16="http://schemas.microsoft.com/office/drawing/2014/main" val="2778089473"/>
                    </a:ext>
                  </a:extLst>
                </a:gridCol>
                <a:gridCol w="1778598">
                  <a:extLst>
                    <a:ext uri="{9D8B030D-6E8A-4147-A177-3AD203B41FA5}">
                      <a16:colId xmlns:a16="http://schemas.microsoft.com/office/drawing/2014/main" val="16420607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Height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Body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Eye Color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Skin Complexion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Label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62062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Chubby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???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649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dirty="0"/>
                        <a:t>Average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dirty="0"/>
                        <a:t>Slim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dirty="0"/>
                        <a:t>Brown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dirty="0"/>
                        <a:t>Fair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dirty="0"/>
                        <a:t>???</a:t>
                      </a:r>
                      <a:endParaRPr lang="en-PH" dirty="0"/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595367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dirty="0"/>
                        <a:t>Short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dirty="0"/>
                        <a:t>Petite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dirty="0"/>
                        <a:t>Green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dirty="0"/>
                        <a:t>Dark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dirty="0"/>
                        <a:t>???</a:t>
                      </a:r>
                      <a:endParaRPr lang="en-PH" dirty="0"/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89679178"/>
                  </a:ext>
                </a:extLst>
              </a:tr>
            </a:tbl>
          </a:graphicData>
        </a:graphic>
      </p:graphicFrame>
      <p:grpSp>
        <p:nvGrpSpPr>
          <p:cNvPr id="14" name="Group 13">
            <a:extLst>
              <a:ext uri="{FF2B5EF4-FFF2-40B4-BE49-F238E27FC236}">
                <a16:creationId xmlns:a16="http://schemas.microsoft.com/office/drawing/2014/main" id="{A303CC80-8DC0-D41D-1FA3-532C6EA21F42}"/>
              </a:ext>
            </a:extLst>
          </p:cNvPr>
          <p:cNvGrpSpPr/>
          <p:nvPr/>
        </p:nvGrpSpPr>
        <p:grpSpPr>
          <a:xfrm>
            <a:off x="3001696" y="3627680"/>
            <a:ext cx="5994967" cy="1180125"/>
            <a:chOff x="3001696" y="3627680"/>
            <a:chExt cx="5994967" cy="1180125"/>
          </a:xfrm>
        </p:grpSpPr>
        <p:sp>
          <p:nvSpPr>
            <p:cNvPr id="9" name="Right Brace 8">
              <a:extLst>
                <a:ext uri="{FF2B5EF4-FFF2-40B4-BE49-F238E27FC236}">
                  <a16:creationId xmlns:a16="http://schemas.microsoft.com/office/drawing/2014/main" id="{25F5619E-09E7-C50E-ED63-BFA891DB474D}"/>
                </a:ext>
              </a:extLst>
            </p:cNvPr>
            <p:cNvSpPr/>
            <p:nvPr/>
          </p:nvSpPr>
          <p:spPr>
            <a:xfrm rot="5400000">
              <a:off x="5639950" y="989426"/>
              <a:ext cx="718460" cy="5994967"/>
            </a:xfrm>
            <a:prstGeom prst="rightBrace">
              <a:avLst/>
            </a:prstGeom>
            <a:ln>
              <a:headEnd type="none" w="med" len="med"/>
              <a:tailEnd type="none" w="med" len="med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42CE277-0633-D182-1D15-952794F157E2}"/>
                </a:ext>
              </a:extLst>
            </p:cNvPr>
            <p:cNvSpPr txBox="1"/>
            <p:nvPr/>
          </p:nvSpPr>
          <p:spPr>
            <a:xfrm>
              <a:off x="5333549" y="4346140"/>
              <a:ext cx="133126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00B050"/>
                  </a:solidFill>
                </a:rPr>
                <a:t>Features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4DCADDC-C74E-4BBD-2B3B-A90016EC9478}"/>
              </a:ext>
            </a:extLst>
          </p:cNvPr>
          <p:cNvGrpSpPr/>
          <p:nvPr/>
        </p:nvGrpSpPr>
        <p:grpSpPr>
          <a:xfrm>
            <a:off x="9758510" y="3627680"/>
            <a:ext cx="1477696" cy="1234032"/>
            <a:chOff x="9758510" y="3627680"/>
            <a:chExt cx="1477696" cy="1234032"/>
          </a:xfrm>
        </p:grpSpPr>
        <p:sp>
          <p:nvSpPr>
            <p:cNvPr id="11" name="Right Brace 10">
              <a:extLst>
                <a:ext uri="{FF2B5EF4-FFF2-40B4-BE49-F238E27FC236}">
                  <a16:creationId xmlns:a16="http://schemas.microsoft.com/office/drawing/2014/main" id="{27F6EDC3-E918-DD60-60E1-2956492D114E}"/>
                </a:ext>
              </a:extLst>
            </p:cNvPr>
            <p:cNvSpPr/>
            <p:nvPr/>
          </p:nvSpPr>
          <p:spPr>
            <a:xfrm rot="5400000">
              <a:off x="10138128" y="3478767"/>
              <a:ext cx="718460" cy="1016285"/>
            </a:xfrm>
            <a:prstGeom prst="rightBrace">
              <a:avLst/>
            </a:prstGeom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88C9848-68A3-6CBC-D66C-0F19E7AE8811}"/>
                </a:ext>
              </a:extLst>
            </p:cNvPr>
            <p:cNvSpPr txBox="1"/>
            <p:nvPr/>
          </p:nvSpPr>
          <p:spPr>
            <a:xfrm>
              <a:off x="9758510" y="4400047"/>
              <a:ext cx="147769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FF0000"/>
                  </a:solidFill>
                </a:rPr>
                <a:t>Unknown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79158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9000"/>
            <a:lum/>
          </a:blip>
          <a:srcRect/>
          <a:stretch>
            <a:fillRect t="89000" r="85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DCE86-C2BA-4713-9E7A-73589E8D6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7150"/>
            <a:ext cx="9144000" cy="718459"/>
          </a:xfrm>
        </p:spPr>
        <p:txBody>
          <a:bodyPr>
            <a:noAutofit/>
          </a:bodyPr>
          <a:lstStyle/>
          <a:p>
            <a:r>
              <a:rPr lang="en-PH" sz="5000" b="1" dirty="0"/>
              <a:t>Iris Dataset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E7DE1-45EE-476A-A474-0F3C264A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139541"/>
            <a:ext cx="12192000" cy="718459"/>
          </a:xfrm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CCADMACL</a:t>
            </a:r>
            <a:endParaRPr lang="en-PH" dirty="0"/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591F5211-00EB-5021-6B18-C613C7B093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5305659"/>
              </p:ext>
            </p:extLst>
          </p:nvPr>
        </p:nvGraphicFramePr>
        <p:xfrm>
          <a:off x="760206" y="2515795"/>
          <a:ext cx="10671588" cy="14833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778598">
                  <a:extLst>
                    <a:ext uri="{9D8B030D-6E8A-4147-A177-3AD203B41FA5}">
                      <a16:colId xmlns:a16="http://schemas.microsoft.com/office/drawing/2014/main" val="2093461072"/>
                    </a:ext>
                  </a:extLst>
                </a:gridCol>
                <a:gridCol w="1778598">
                  <a:extLst>
                    <a:ext uri="{9D8B030D-6E8A-4147-A177-3AD203B41FA5}">
                      <a16:colId xmlns:a16="http://schemas.microsoft.com/office/drawing/2014/main" val="2944470075"/>
                    </a:ext>
                  </a:extLst>
                </a:gridCol>
                <a:gridCol w="1778598">
                  <a:extLst>
                    <a:ext uri="{9D8B030D-6E8A-4147-A177-3AD203B41FA5}">
                      <a16:colId xmlns:a16="http://schemas.microsoft.com/office/drawing/2014/main" val="1628177131"/>
                    </a:ext>
                  </a:extLst>
                </a:gridCol>
                <a:gridCol w="1778598">
                  <a:extLst>
                    <a:ext uri="{9D8B030D-6E8A-4147-A177-3AD203B41FA5}">
                      <a16:colId xmlns:a16="http://schemas.microsoft.com/office/drawing/2014/main" val="3374678108"/>
                    </a:ext>
                  </a:extLst>
                </a:gridCol>
                <a:gridCol w="1778598">
                  <a:extLst>
                    <a:ext uri="{9D8B030D-6E8A-4147-A177-3AD203B41FA5}">
                      <a16:colId xmlns:a16="http://schemas.microsoft.com/office/drawing/2014/main" val="2778089473"/>
                    </a:ext>
                  </a:extLst>
                </a:gridCol>
                <a:gridCol w="1778598">
                  <a:extLst>
                    <a:ext uri="{9D8B030D-6E8A-4147-A177-3AD203B41FA5}">
                      <a16:colId xmlns:a16="http://schemas.microsoft.com/office/drawing/2014/main" val="16420607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Sepal Length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Sepal Width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Petal Length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Petal Width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Species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62062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???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649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dirty="0"/>
                        <a:t>5.7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/>
                        <a:t>2.8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dirty="0"/>
                        <a:t>4.1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/>
                        <a:t>1.3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dirty="0"/>
                        <a:t>???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595367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dirty="0"/>
                        <a:t>6.3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dirty="0"/>
                        <a:t>3.3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dirty="0"/>
                        <a:t>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dirty="0"/>
                        <a:t>2.5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PH" dirty="0"/>
                        <a:t>???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89679178"/>
                  </a:ext>
                </a:extLst>
              </a:tr>
            </a:tbl>
          </a:graphicData>
        </a:graphic>
      </p:graphicFrame>
      <p:sp>
        <p:nvSpPr>
          <p:cNvPr id="5" name="Right Brace 4">
            <a:extLst>
              <a:ext uri="{FF2B5EF4-FFF2-40B4-BE49-F238E27FC236}">
                <a16:creationId xmlns:a16="http://schemas.microsoft.com/office/drawing/2014/main" id="{591DD57B-C1DF-8E6F-2DE5-CD7DB56A628E}"/>
              </a:ext>
            </a:extLst>
          </p:cNvPr>
          <p:cNvSpPr/>
          <p:nvPr/>
        </p:nvSpPr>
        <p:spPr>
          <a:xfrm rot="5400000">
            <a:off x="5736769" y="1524300"/>
            <a:ext cx="718460" cy="5994967"/>
          </a:xfrm>
          <a:prstGeom prst="rightBrac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43E300-B09B-3864-589D-C037E16E474F}"/>
              </a:ext>
            </a:extLst>
          </p:cNvPr>
          <p:cNvSpPr txBox="1"/>
          <p:nvPr/>
        </p:nvSpPr>
        <p:spPr>
          <a:xfrm>
            <a:off x="5430368" y="4881014"/>
            <a:ext cx="13312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</a:rPr>
              <a:t>Features</a:t>
            </a:r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90CF7D19-5202-AB75-D80A-6D7CFA5F0E33}"/>
              </a:ext>
            </a:extLst>
          </p:cNvPr>
          <p:cNvSpPr/>
          <p:nvPr/>
        </p:nvSpPr>
        <p:spPr>
          <a:xfrm rot="5400000">
            <a:off x="10177148" y="4013642"/>
            <a:ext cx="718460" cy="1016285"/>
          </a:xfrm>
          <a:prstGeom prst="rightBrace">
            <a:avLst/>
          </a:prstGeom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6FE94A-5AB7-A95E-25A0-21C451EE8782}"/>
              </a:ext>
            </a:extLst>
          </p:cNvPr>
          <p:cNvSpPr txBox="1"/>
          <p:nvPr/>
        </p:nvSpPr>
        <p:spPr>
          <a:xfrm>
            <a:off x="9817040" y="4881014"/>
            <a:ext cx="14386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Unknown</a:t>
            </a:r>
          </a:p>
        </p:txBody>
      </p:sp>
    </p:spTree>
    <p:extLst>
      <p:ext uri="{BB962C8B-B14F-4D97-AF65-F5344CB8AC3E}">
        <p14:creationId xmlns:p14="http://schemas.microsoft.com/office/powerpoint/2010/main" val="31696123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188BDCA587B344BBA6CB1A93FAE6998" ma:contentTypeVersion="2" ma:contentTypeDescription="Create a new document." ma:contentTypeScope="" ma:versionID="7a8e4b6720badb2566a0cfeddfaf2856">
  <xsd:schema xmlns:xsd="http://www.w3.org/2001/XMLSchema" xmlns:xs="http://www.w3.org/2001/XMLSchema" xmlns:p="http://schemas.microsoft.com/office/2006/metadata/properties" xmlns:ns2="ba111d12-426d-4af0-bcb6-460e36974645" targetNamespace="http://schemas.microsoft.com/office/2006/metadata/properties" ma:root="true" ma:fieldsID="989b05398519136c88ba0a8d54e3c3da" ns2:_="">
    <xsd:import namespace="ba111d12-426d-4af0-bcb6-460e3697464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a111d12-426d-4af0-bcb6-460e3697464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622FF19-6ECD-4B79-A412-9430824D2BB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a111d12-426d-4af0-bcb6-460e3697464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ACF14CA-9E7F-410C-99DF-E0FAFDE78C11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6C1A3F1B-CE3A-47AB-9F84-47E78646797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2755</TotalTime>
  <Words>978</Words>
  <Application>Microsoft Macintosh PowerPoint</Application>
  <PresentationFormat>Widescreen</PresentationFormat>
  <Paragraphs>268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Arial</vt:lpstr>
      <vt:lpstr>Calibri</vt:lpstr>
      <vt:lpstr>Calibri Light</vt:lpstr>
      <vt:lpstr>Calibri Light (Headings)</vt:lpstr>
      <vt:lpstr>Charter</vt:lpstr>
      <vt:lpstr>Wingdings</vt:lpstr>
      <vt:lpstr>Office Theme</vt:lpstr>
      <vt:lpstr>Unsupervised Learning</vt:lpstr>
      <vt:lpstr>Outline</vt:lpstr>
      <vt:lpstr>What is Unsupervised Learning?</vt:lpstr>
      <vt:lpstr>What is Unsupervised Learning?</vt:lpstr>
      <vt:lpstr>PowerPoint Presentation</vt:lpstr>
      <vt:lpstr>Supervised vs Unsupervised Learning</vt:lpstr>
      <vt:lpstr>Supervised vs Unsupervised Learning</vt:lpstr>
      <vt:lpstr>Human Features Dataset</vt:lpstr>
      <vt:lpstr>Iris Dataset</vt:lpstr>
      <vt:lpstr>Unlabeled Data</vt:lpstr>
      <vt:lpstr>If the data is not labeled, how is the model learning?</vt:lpstr>
      <vt:lpstr>PowerPoint Presentation</vt:lpstr>
      <vt:lpstr>PowerPoint Presentation</vt:lpstr>
      <vt:lpstr>Clustering</vt:lpstr>
      <vt:lpstr>Why Clustering is Important?</vt:lpstr>
      <vt:lpstr>Types of Clustering</vt:lpstr>
      <vt:lpstr>Applications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SLY Ponio</dc:creator>
  <cp:lastModifiedBy>Elizer Jr. D. Ponio</cp:lastModifiedBy>
  <cp:revision>332</cp:revision>
  <dcterms:created xsi:type="dcterms:W3CDTF">2022-05-11T03:47:05Z</dcterms:created>
  <dcterms:modified xsi:type="dcterms:W3CDTF">2024-11-15T03:27:27Z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0x0101007188BDCA587B344BBA6CB1A93FAE6998</vt:lpwstr>
  </property>
</Properties>
</file>